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77" r:id="rId4"/>
    <p:sldId id="278" r:id="rId5"/>
    <p:sldId id="279" r:id="rId6"/>
    <p:sldId id="280" r:id="rId7"/>
    <p:sldId id="281" r:id="rId8"/>
    <p:sldId id="282" r:id="rId9"/>
    <p:sldId id="283" r:id="rId10"/>
    <p:sldId id="284" r:id="rId11"/>
    <p:sldId id="285" r:id="rId12"/>
  </p:sldIdLst>
  <p:sldSz cx="12192000" cy="6858000"/>
  <p:notesSz cx="6858000" cy="9144000"/>
  <p:embeddedFontLst>
    <p:embeddedFont>
      <p:font typeface="汉仪书魂体简" panose="02010600000101010101" pitchFamily="2" charset="-122"/>
      <p:regular r:id="rId16"/>
    </p:embeddedFont>
    <p:embeddedFont>
      <p:font typeface="汉仪中等线" panose="01010104010101010101" charset="0"/>
      <p:regular r:id="rId17"/>
    </p:embeddedFont>
    <p:embeddedFont>
      <p:font typeface="等线 Light" panose="02010600030101010101" charset="-122"/>
      <p:regular r:id="rId1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A997"/>
    <a:srgbClr val="9570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540" autoAdjust="0"/>
  </p:normalViewPr>
  <p:slideViewPr>
    <p:cSldViewPr snapToGrid="0" showGuides="1">
      <p:cViewPr varScale="1">
        <p:scale>
          <a:sx n="58" d="100"/>
          <a:sy n="58" d="100"/>
        </p:scale>
        <p:origin x="618" y="60"/>
      </p:cViewPr>
      <p:guideLst>
        <p:guide orient="horz" pos="71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11760C2-E805-4812-8BEB-0CADBBA418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746A4C-304D-49E6-AB72-6DF6683FE90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11760C2-E805-4812-8BEB-0CADBBA418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746A4C-304D-49E6-AB72-6DF6683FE90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11760C2-E805-4812-8BEB-0CADBBA418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746A4C-304D-49E6-AB72-6DF6683FE90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11760C2-E805-4812-8BEB-0CADBBA418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746A4C-304D-49E6-AB72-6DF6683FE90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11760C2-E805-4812-8BEB-0CADBBA4182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746A4C-304D-49E6-AB72-6DF6683FE90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11760C2-E805-4812-8BEB-0CADBBA4182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746A4C-304D-49E6-AB72-6DF6683FE90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11760C2-E805-4812-8BEB-0CADBBA4182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746A4C-304D-49E6-AB72-6DF6683FE90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11760C2-E805-4812-8BEB-0CADBBA4182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2746A4C-304D-49E6-AB72-6DF6683FE90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1760C2-E805-4812-8BEB-0CADBBA4182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746A4C-304D-49E6-AB72-6DF6683FE904}" type="slidenum">
              <a:rPr lang="zh-CN" altLang="en-US" smtClean="0"/>
            </a:fld>
            <a:endParaRPr lang="zh-CN" altLang="en-US"/>
          </a:p>
        </p:txBody>
      </p:sp>
      <p:pic>
        <p:nvPicPr>
          <p:cNvPr id="5" name="图片 4"/>
          <p:cNvPicPr>
            <a:picLocks noChangeAspect="1"/>
          </p:cNvPicPr>
          <p:nvPr userDrawn="1"/>
        </p:nvPicPr>
        <p:blipFill rotWithShape="1">
          <a:blip r:embed="rId2" cstate="print"/>
          <a:srcRect l="669" t="1351" r="669" b="1351"/>
          <a:stretch>
            <a:fillRect/>
          </a:stretch>
        </p:blipFill>
        <p:spPr>
          <a:xfrm>
            <a:off x="-1" y="0"/>
            <a:ext cx="12192002"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srcRect/>
          <a:stretch>
            <a:fillRect/>
          </a:stretch>
        </p:blipFill>
        <p:spPr>
          <a:xfrm>
            <a:off x="-1" y="0"/>
            <a:ext cx="12192002" cy="6858000"/>
          </a:xfrm>
          <a:prstGeom prst="rect">
            <a:avLst/>
          </a:prstGeom>
        </p:spPr>
      </p:pic>
      <p:pic>
        <p:nvPicPr>
          <p:cNvPr id="9" name="图片 8"/>
          <p:cNvPicPr>
            <a:picLocks noChangeAspect="1"/>
          </p:cNvPicPr>
          <p:nvPr userDrawn="1"/>
        </p:nvPicPr>
        <p:blipFill>
          <a:blip r:embed="rId3"/>
          <a:stretch>
            <a:fillRect/>
          </a:stretch>
        </p:blipFill>
        <p:spPr>
          <a:xfrm rot="175730">
            <a:off x="3791512" y="462335"/>
            <a:ext cx="4608975" cy="76816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11760C2-E805-4812-8BEB-0CADBBA4182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746A4C-304D-49E6-AB72-6DF6683FE90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1760C2-E805-4812-8BEB-0CADBBA4182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746A4C-304D-49E6-AB72-6DF6683FE90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hdphoto" Target="../media/image8.wdp"/><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microsoft.com/office/2007/relationships/hdphoto" Target="../media/image19.wdp"/><Relationship Id="rId6" Type="http://schemas.openxmlformats.org/officeDocument/2006/relationships/image" Target="../media/image18.png"/><Relationship Id="rId5" Type="http://schemas.microsoft.com/office/2007/relationships/hdphoto" Target="../media/image17.wdp"/><Relationship Id="rId4" Type="http://schemas.openxmlformats.org/officeDocument/2006/relationships/image" Target="../media/image16.png"/><Relationship Id="rId3" Type="http://schemas.microsoft.com/office/2007/relationships/hdphoto" Target="../media/image15.wdp"/><Relationship Id="rId2" Type="http://schemas.openxmlformats.org/officeDocument/2006/relationships/image" Target="../media/image14.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1209466" y="2002437"/>
            <a:ext cx="9781958"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blipFill dpi="0" rotWithShape="1">
                  <a:blip r:embed="rId1"/>
                  <a:srcRect/>
                  <a:stretch>
                    <a:fillRect/>
                  </a:stretch>
                </a:blipFill>
                <a:effectLst/>
                <a:uLnTx/>
                <a:uFillTx/>
                <a:latin typeface="+mj-ea"/>
                <a:ea typeface="+mj-ea"/>
              </a:rPr>
              <a:t>B</a:t>
            </a:r>
            <a:r>
              <a:rPr kumimoji="0" lang="zh-CN" altLang="en-US" sz="3200" b="0" i="0" u="none" strike="noStrike" kern="1200" cap="none" spc="0" normalizeH="0" baseline="0" noProof="0" dirty="0">
                <a:ln>
                  <a:noFill/>
                </a:ln>
                <a:blipFill dpi="0" rotWithShape="1">
                  <a:blip r:embed="rId1"/>
                  <a:srcRect/>
                  <a:stretch>
                    <a:fillRect/>
                  </a:stretch>
                </a:blipFill>
                <a:effectLst/>
                <a:uLnTx/>
                <a:uFillTx/>
                <a:latin typeface="+mj-ea"/>
                <a:ea typeface="+mj-ea"/>
              </a:rPr>
              <a:t>enchmark SOTA models on HAR</a:t>
            </a:r>
            <a:endParaRPr kumimoji="0" lang="zh-CN" altLang="en-US" sz="3200" b="0" i="0" u="none" strike="noStrike" kern="1200" cap="none" spc="0" normalizeH="0" baseline="0" noProof="0" dirty="0">
              <a:ln>
                <a:noFill/>
              </a:ln>
              <a:blipFill dpi="0" rotWithShape="1">
                <a:blip r:embed="rId1"/>
                <a:srcRect/>
                <a:stretch>
                  <a:fillRect/>
                </a:stretch>
              </a:blipFill>
              <a:effectLst/>
              <a:uLnTx/>
              <a:uFillTx/>
              <a:latin typeface="+mj-ea"/>
              <a:ea typeface="+mj-ea"/>
            </a:endParaRPr>
          </a:p>
        </p:txBody>
      </p:sp>
      <p:grpSp>
        <p:nvGrpSpPr>
          <p:cNvPr id="8" name="组合 7"/>
          <p:cNvGrpSpPr/>
          <p:nvPr/>
        </p:nvGrpSpPr>
        <p:grpSpPr>
          <a:xfrm>
            <a:off x="2968960" y="3793493"/>
            <a:ext cx="5837947" cy="368301"/>
            <a:chOff x="2922023" y="3311379"/>
            <a:chExt cx="5050578" cy="368301"/>
          </a:xfrm>
        </p:grpSpPr>
        <p:sp>
          <p:nvSpPr>
            <p:cNvPr id="9" name="文本框 6"/>
            <p:cNvSpPr txBox="1"/>
            <p:nvPr/>
          </p:nvSpPr>
          <p:spPr>
            <a:xfrm>
              <a:off x="2922023" y="3311379"/>
              <a:ext cx="3052994" cy="368300"/>
            </a:xfrm>
            <a:prstGeom prst="rect">
              <a:avLst/>
            </a:prstGeom>
            <a:noFill/>
          </p:spPr>
          <p:txBody>
            <a:bodyPr wrap="square" rtlCol="0">
              <a:spAutoFit/>
            </a:bodyPr>
            <a:lstStyle>
              <a:defPPr>
                <a:defRPr lang="zh-CN"/>
              </a:defPPr>
              <a:lvl1pPr algn="ctr">
                <a:defRPr sz="8000">
                  <a:blipFill>
                    <a:blip r:embed="rId2"/>
                    <a:stretch>
                      <a:fillRect/>
                    </a:stretch>
                  </a:blipFill>
                  <a:latin typeface="汉仪菱心体简" panose="02010609000101010101" pitchFamily="49" charset="-122"/>
                  <a:ea typeface="汉仪菱心体简" panose="02010609000101010101" pitchFamily="49"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alpha val="58000"/>
                    </a:schemeClr>
                  </a:solidFill>
                  <a:effectLst/>
                  <a:uLnTx/>
                  <a:uFillTx/>
                  <a:latin typeface="+mn-ea"/>
                  <a:ea typeface="+mn-ea"/>
                  <a:cs typeface="+mn-cs"/>
                </a:rPr>
                <a:t>Supervisor: Prof. Rajiv Ranjan</a:t>
              </a:r>
              <a:endParaRPr kumimoji="0" lang="zh-CN" altLang="en-US" sz="1800" b="0" i="0" u="none" strike="noStrike" kern="1200" cap="none" spc="0" normalizeH="0" baseline="0" noProof="0" dirty="0">
                <a:ln>
                  <a:noFill/>
                </a:ln>
                <a:solidFill>
                  <a:schemeClr val="bg1">
                    <a:alpha val="58000"/>
                  </a:schemeClr>
                </a:solidFill>
                <a:effectLst/>
                <a:uLnTx/>
                <a:uFillTx/>
                <a:latin typeface="+mn-ea"/>
                <a:ea typeface="+mn-ea"/>
                <a:cs typeface="+mn-cs"/>
              </a:endParaRPr>
            </a:p>
          </p:txBody>
        </p:sp>
        <p:sp>
          <p:nvSpPr>
            <p:cNvPr id="10" name="文本框 7"/>
            <p:cNvSpPr txBox="1"/>
            <p:nvPr/>
          </p:nvSpPr>
          <p:spPr>
            <a:xfrm>
              <a:off x="5481589" y="3311380"/>
              <a:ext cx="2491012" cy="368300"/>
            </a:xfrm>
            <a:prstGeom prst="rect">
              <a:avLst/>
            </a:prstGeom>
            <a:noFill/>
          </p:spPr>
          <p:txBody>
            <a:bodyPr wrap="square" rtlCol="0">
              <a:spAutoFit/>
            </a:bodyPr>
            <a:lstStyle>
              <a:defPPr>
                <a:defRPr lang="zh-CN"/>
              </a:defPPr>
              <a:lvl1pPr algn="ctr">
                <a:defRPr sz="8000">
                  <a:blipFill>
                    <a:blip r:embed="rId2"/>
                    <a:stretch>
                      <a:fillRect/>
                    </a:stretch>
                  </a:blipFill>
                  <a:latin typeface="汉仪菱心体简" panose="02010609000101010101" pitchFamily="49" charset="-122"/>
                  <a:ea typeface="汉仪菱心体简" panose="02010609000101010101" pitchFamily="49"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alpha val="58000"/>
                    </a:schemeClr>
                  </a:solidFill>
                  <a:effectLst/>
                  <a:uLnTx/>
                  <a:uFillTx/>
                  <a:latin typeface="+mn-ea"/>
                  <a:ea typeface="+mn-ea"/>
                  <a:cs typeface="+mn-cs"/>
                </a:rPr>
                <a:t>Msc Student:</a:t>
              </a:r>
              <a:r>
                <a:rPr kumimoji="0" lang="en-US" altLang="zh-CN" sz="1800" b="0" i="0" u="none" strike="noStrike" kern="1200" cap="none" spc="0" normalizeH="0" baseline="0" noProof="0" dirty="0">
                  <a:ln>
                    <a:noFill/>
                  </a:ln>
                  <a:solidFill>
                    <a:schemeClr val="bg1">
                      <a:alpha val="58000"/>
                    </a:schemeClr>
                  </a:solidFill>
                  <a:effectLst/>
                  <a:uLnTx/>
                  <a:uFillTx/>
                  <a:latin typeface="+mn-ea"/>
                  <a:ea typeface="+mn-ea"/>
                  <a:cs typeface="+mn-cs"/>
                </a:rPr>
                <a:t>Dengxin Zhang</a:t>
              </a:r>
              <a:endParaRPr kumimoji="0" lang="en-US" altLang="zh-CN" sz="1800" b="0" i="0" u="none" strike="noStrike" kern="1200" cap="none" spc="0" normalizeH="0" baseline="0" noProof="0" dirty="0">
                <a:ln>
                  <a:noFill/>
                </a:ln>
                <a:solidFill>
                  <a:schemeClr val="bg1">
                    <a:alpha val="58000"/>
                  </a:schemeClr>
                </a:solidFill>
                <a:effectLst/>
                <a:uLnTx/>
                <a:uFillTx/>
                <a:latin typeface="+mn-ea"/>
                <a:ea typeface="+mn-ea"/>
                <a:cs typeface="+mn-cs"/>
              </a:endParaRPr>
            </a:p>
          </p:txBody>
        </p:sp>
      </p:grpSp>
      <p:pic>
        <p:nvPicPr>
          <p:cNvPr id="12" name="图片 11"/>
          <p:cNvPicPr>
            <a:picLocks noChangeAspect="1"/>
          </p:cNvPicPr>
          <p:nvPr/>
        </p:nvPicPr>
        <p:blipFill>
          <a:blip r:embed="rId1">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200488" y="7521615"/>
            <a:ext cx="9791025" cy="61513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165985" y="2645014"/>
            <a:ext cx="7493000" cy="1568450"/>
          </a:xfrm>
          <a:prstGeom prst="rect">
            <a:avLst/>
          </a:prstGeom>
          <a:noFill/>
        </p:spPr>
        <p:txBody>
          <a:bodyPr wrap="square" rtlCol="0">
            <a:spAutoFit/>
          </a:bodyPr>
          <a:lstStyle>
            <a:defPPr>
              <a:defRPr lang="zh-CN"/>
            </a:defPPr>
            <a:lvl1pPr algn="ctr">
              <a:defRPr sz="1600">
                <a:blipFill>
                  <a:blip r:embed="rId1"/>
                  <a:stretch>
                    <a:fillRect/>
                  </a:stretch>
                </a:blip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600" i="0" u="none" strike="noStrike" kern="1200" cap="none" spc="0" normalizeH="0" baseline="0" noProof="0">
                <a:ln>
                  <a:noFill/>
                </a:ln>
                <a:blipFill>
                  <a:blip r:embed="rId1"/>
                  <a:stretch>
                    <a:fillRect/>
                  </a:stretch>
                </a:blipFill>
                <a:effectLst/>
                <a:uLnTx/>
                <a:uFillTx/>
                <a:latin typeface="+mj-ea"/>
                <a:ea typeface="+mj-ea"/>
                <a:cs typeface="+mn-cs"/>
              </a:rPr>
              <a:t>Thank You</a:t>
            </a:r>
            <a:endParaRPr kumimoji="0" lang="en-US" altLang="zh-CN" sz="9600" i="0" u="none" strike="noStrike" kern="1200" cap="none" spc="0" normalizeH="0" baseline="0" noProof="0" dirty="0">
              <a:ln>
                <a:noFill/>
              </a:ln>
              <a:blipFill>
                <a:blip r:embed="rId1"/>
                <a:stretch>
                  <a:fillRect/>
                </a:stretch>
              </a:blipFill>
              <a:effectLst/>
              <a:uLnTx/>
              <a:uFillTx/>
              <a:latin typeface="+mj-ea"/>
              <a:ea typeface="+mj-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14650" y="584807"/>
            <a:ext cx="636270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bg1">
                    <a:lumMod val="95000"/>
                  </a:schemeClr>
                </a:solidFill>
                <a:effectLst/>
                <a:uLnTx/>
                <a:uFillTx/>
                <a:latin typeface="+mj-ea"/>
                <a:ea typeface="+mj-ea"/>
                <a:cs typeface="+mn-cs"/>
              </a:rPr>
              <a:t>Introduction </a:t>
            </a:r>
            <a:endParaRPr kumimoji="0" lang="zh-CN" altLang="en-US" sz="2800" b="0" i="0" u="none" strike="noStrike" kern="1200" cap="none" spc="0" normalizeH="0" baseline="0" noProof="0">
              <a:ln>
                <a:noFill/>
              </a:ln>
              <a:solidFill>
                <a:schemeClr val="bg1">
                  <a:lumMod val="95000"/>
                </a:schemeClr>
              </a:solidFill>
              <a:effectLst/>
              <a:uLnTx/>
              <a:uFillTx/>
              <a:latin typeface="+mj-ea"/>
              <a:ea typeface="+mj-ea"/>
              <a:cs typeface="+mn-cs"/>
            </a:endParaRPr>
          </a:p>
        </p:txBody>
      </p:sp>
      <p:pic>
        <p:nvPicPr>
          <p:cNvPr id="7" name="图片 6" descr="图片包含 游戏机, 文字&#10;&#10;描述已自动生成"/>
          <p:cNvPicPr>
            <a:picLocks noChangeAspect="1"/>
          </p:cNvPicPr>
          <p:nvPr/>
        </p:nvPicPr>
        <p:blipFill rotWithShape="1">
          <a:blip r:embed="rId1" cstate="print">
            <a:extLst>
              <a:ext uri="{BEBA8EAE-BF5A-486C-A8C5-ECC9F3942E4B}">
                <a14:imgProps xmlns:a14="http://schemas.microsoft.com/office/drawing/2010/main">
                  <a14:imgLayer r:embed="rId2">
                    <a14:imgEffect>
                      <a14:brightnessContrast bright="100000"/>
                    </a14:imgEffect>
                  </a14:imgLayer>
                </a14:imgProps>
              </a:ext>
            </a:extLst>
          </a:blip>
          <a:srcRect/>
          <a:stretch>
            <a:fillRect/>
          </a:stretch>
        </p:blipFill>
        <p:spPr>
          <a:xfrm>
            <a:off x="579333" y="2218670"/>
            <a:ext cx="4670633" cy="3619500"/>
          </a:xfrm>
          <a:prstGeom prst="rect">
            <a:avLst/>
          </a:prstGeom>
        </p:spPr>
      </p:pic>
      <p:sp>
        <p:nvSpPr>
          <p:cNvPr id="15" name="文本框 14"/>
          <p:cNvSpPr txBox="1"/>
          <p:nvPr/>
        </p:nvSpPr>
        <p:spPr>
          <a:xfrm>
            <a:off x="6115685" y="1766570"/>
            <a:ext cx="5126355" cy="452310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Human activity recognition plays a significant role in human-to-human interaction and interpersonal relations. Because it provides information about the identity of a person, their personality, and psychological state, it is difficult to extract. The human ability to recognize another person’s activities is one of the main subjects of study of the scientific areas of computer vision and machine learning. As a result of this research, many applications, including video surveillance systems, human-computer interaction, and robotics for human behavior characterization, require a multiple activity recognition system.</a:t>
            </a:r>
            <a:endParaRPr kumimoji="0" lang="zh-CN" altLang="en-US" sz="16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14650" y="584807"/>
            <a:ext cx="636270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chemeClr val="bg1">
                    <a:lumMod val="95000"/>
                  </a:schemeClr>
                </a:solidFill>
                <a:effectLst/>
                <a:uLnTx/>
                <a:uFillTx/>
                <a:latin typeface="+mj-ea"/>
                <a:ea typeface="+mj-ea"/>
                <a:cs typeface="+mn-cs"/>
              </a:rPr>
              <a:t>HAR Model</a:t>
            </a:r>
            <a:endParaRPr kumimoji="0" lang="en-US" altLang="zh-CN" sz="2800" b="0" i="0" u="none" strike="noStrike" kern="1200" cap="none" spc="0" normalizeH="0" baseline="0" noProof="0" dirty="0">
              <a:ln>
                <a:noFill/>
              </a:ln>
              <a:solidFill>
                <a:schemeClr val="bg1">
                  <a:lumMod val="95000"/>
                </a:schemeClr>
              </a:solidFill>
              <a:effectLst/>
              <a:uLnTx/>
              <a:uFillTx/>
              <a:latin typeface="+mj-ea"/>
              <a:ea typeface="+mj-ea"/>
              <a:cs typeface="+mn-cs"/>
            </a:endParaRPr>
          </a:p>
        </p:txBody>
      </p:sp>
      <p:grpSp>
        <p:nvGrpSpPr>
          <p:cNvPr id="3" name="组合 2"/>
          <p:cNvGrpSpPr/>
          <p:nvPr/>
        </p:nvGrpSpPr>
        <p:grpSpPr>
          <a:xfrm>
            <a:off x="617436" y="2795107"/>
            <a:ext cx="11358880" cy="2600960"/>
            <a:chOff x="617436" y="2376007"/>
            <a:chExt cx="11358880" cy="2600960"/>
          </a:xfrm>
        </p:grpSpPr>
        <p:sp>
          <p:nvSpPr>
            <p:cNvPr id="8" name="文本框 7"/>
            <p:cNvSpPr txBox="1"/>
            <p:nvPr/>
          </p:nvSpPr>
          <p:spPr>
            <a:xfrm>
              <a:off x="617436" y="4239732"/>
              <a:ext cx="4011713" cy="7372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Deep Belief Network (DBN), Stacked Auto encoder (SAE), and Hybrid Models</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
          <p:nvSpPr>
            <p:cNvPr id="22" name="文本框 21"/>
            <p:cNvSpPr txBox="1"/>
            <p:nvPr/>
          </p:nvSpPr>
          <p:spPr>
            <a:xfrm>
              <a:off x="7580211" y="2376007"/>
              <a:ext cx="4396105" cy="10604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Gaussian mixture models (GMM),Conditional random field (CRF) model,infinite Hidden Conditional Random Field model (iHCRF),Long Short-Term Memory(LSTM)</a:t>
              </a:r>
              <a:endParaRPr kumimoji="0" lang="en-US" altLang="zh-CN"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
          <p:nvSpPr>
            <p:cNvPr id="25" name="文本框 24"/>
            <p:cNvSpPr txBox="1"/>
            <p:nvPr/>
          </p:nvSpPr>
          <p:spPr>
            <a:xfrm>
              <a:off x="617436" y="2376007"/>
              <a:ext cx="4011713" cy="7372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Deep Neural Network (DNN), Convolutional Neural Network (CNN)</a:t>
              </a:r>
              <a:r>
                <a:rPr kumimoji="0" lang="en-US" altLang="zh-CN"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,Recurrent Neural Network (RNN)</a:t>
              </a:r>
              <a:endParaRPr kumimoji="0" lang="en-US" altLang="zh-CN"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grpSp>
      <p:pic>
        <p:nvPicPr>
          <p:cNvPr id="5" name="图片 4" descr="图片包含 游戏机&#10;&#10;描述已自动生成"/>
          <p:cNvPicPr>
            <a:picLocks noChangeAspect="1"/>
          </p:cNvPicPr>
          <p:nvPr/>
        </p:nvPicPr>
        <p:blipFill>
          <a:blip r:embed="rId1"/>
          <a:stretch>
            <a:fillRect/>
          </a:stretch>
        </p:blipFill>
        <p:spPr>
          <a:xfrm>
            <a:off x="4791064" y="2232658"/>
            <a:ext cx="2609871" cy="32346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14650" y="584807"/>
            <a:ext cx="636270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bg1">
                    <a:lumMod val="95000"/>
                  </a:schemeClr>
                </a:solidFill>
                <a:effectLst/>
                <a:uLnTx/>
                <a:uFillTx/>
                <a:latin typeface="+mj-ea"/>
                <a:ea typeface="+mj-ea"/>
                <a:cs typeface="+mn-cs"/>
              </a:rPr>
              <a:t>Dateset</a:t>
            </a:r>
            <a:endParaRPr kumimoji="0" lang="zh-CN" altLang="en-US" sz="2800" b="0" i="0" u="none" strike="noStrike" kern="1200" cap="none" spc="0" normalizeH="0" baseline="0" noProof="0">
              <a:ln>
                <a:noFill/>
              </a:ln>
              <a:solidFill>
                <a:schemeClr val="bg1">
                  <a:lumMod val="95000"/>
                </a:schemeClr>
              </a:solidFill>
              <a:effectLst/>
              <a:uLnTx/>
              <a:uFillTx/>
              <a:latin typeface="+mj-ea"/>
              <a:ea typeface="+mj-ea"/>
              <a:cs typeface="+mn-cs"/>
            </a:endParaRPr>
          </a:p>
        </p:txBody>
      </p:sp>
      <p:sp>
        <p:nvSpPr>
          <p:cNvPr id="25" name="文本框 24"/>
          <p:cNvSpPr txBox="1"/>
          <p:nvPr/>
        </p:nvSpPr>
        <p:spPr>
          <a:xfrm>
            <a:off x="1032510" y="1498600"/>
            <a:ext cx="4011930" cy="18916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Single action recognition</a:t>
            </a: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:KTH,Weizman,UCF sports,MuHAVi,UCF50,UCF101.</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Movie</a:t>
            </a: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:UCF YouTube,Hollywood2,HMDB51,TVHI.</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Surveillanc</a:t>
            </a: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e:PETS2004,PETS2007.</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Pose</a:t>
            </a: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:TUM Kitchen,J-HMDB.</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
        <p:nvSpPr>
          <p:cNvPr id="19" name="文本框 18"/>
          <p:cNvSpPr txBox="1"/>
          <p:nvPr/>
        </p:nvSpPr>
        <p:spPr>
          <a:xfrm>
            <a:off x="7235190" y="1498600"/>
            <a:ext cx="4011930" cy="119888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Daily Living</a:t>
            </a: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:URADL,ADL.</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Social networking</a:t>
            </a: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:CCV,FPSI,USAA.</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Behavior</a:t>
            </a: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:BEHAVE,Cannal9.</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pic>
        <p:nvPicPr>
          <p:cNvPr id="30" name="图片 29"/>
          <p:cNvPicPr>
            <a:picLocks noChangeAspect="1"/>
          </p:cNvPicPr>
          <p:nvPr/>
        </p:nvPicPr>
        <p:blipFill>
          <a:blip r:embed="rId1"/>
          <a:stretch>
            <a:fillRect/>
          </a:stretch>
        </p:blipFill>
        <p:spPr>
          <a:xfrm>
            <a:off x="2438400" y="3198078"/>
            <a:ext cx="7315200" cy="3752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14650" y="611477"/>
            <a:ext cx="636270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bg1">
                    <a:lumMod val="95000"/>
                  </a:schemeClr>
                </a:solidFill>
                <a:effectLst/>
                <a:uLnTx/>
                <a:uFillTx/>
                <a:latin typeface="+mj-ea"/>
                <a:ea typeface="+mj-ea"/>
                <a:cs typeface="+mn-cs"/>
              </a:rPr>
              <a:t>My Project</a:t>
            </a:r>
            <a:endParaRPr kumimoji="0" lang="zh-CN" altLang="en-US" sz="2800" b="0" i="0" u="none" strike="noStrike" kern="1200" cap="none" spc="0" normalizeH="0" baseline="0" noProof="0">
              <a:ln>
                <a:noFill/>
              </a:ln>
              <a:solidFill>
                <a:schemeClr val="bg1">
                  <a:lumMod val="95000"/>
                </a:schemeClr>
              </a:solidFill>
              <a:effectLst/>
              <a:uLnTx/>
              <a:uFillTx/>
              <a:latin typeface="+mj-ea"/>
              <a:ea typeface="+mj-ea"/>
              <a:cs typeface="+mn-cs"/>
            </a:endParaRPr>
          </a:p>
        </p:txBody>
      </p:sp>
      <p:grpSp>
        <p:nvGrpSpPr>
          <p:cNvPr id="18" name="组合 17"/>
          <p:cNvGrpSpPr/>
          <p:nvPr/>
        </p:nvGrpSpPr>
        <p:grpSpPr>
          <a:xfrm>
            <a:off x="6628238" y="1382815"/>
            <a:ext cx="5206257" cy="2952752"/>
            <a:chOff x="617436" y="2426805"/>
            <a:chExt cx="4011713" cy="2952752"/>
          </a:xfrm>
        </p:grpSpPr>
        <p:sp>
          <p:nvSpPr>
            <p:cNvPr id="19" name="文本框 18"/>
            <p:cNvSpPr txBox="1"/>
            <p:nvPr/>
          </p:nvSpPr>
          <p:spPr>
            <a:xfrm>
              <a:off x="617436" y="2795107"/>
              <a:ext cx="4011713" cy="258445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1.</a:t>
              </a:r>
              <a:r>
                <a:rPr kumimoji="0" lang="zh-CN" altLang="en-US"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Pattern recognition by deep learning method</a:t>
              </a:r>
              <a:endParaRPr kumimoji="0" lang="zh-CN" altLang="en-US"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2.</a:t>
              </a:r>
              <a:r>
                <a:rPr kumimoji="0" lang="zh-CN" altLang="en-US"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Process the data and get the data suitable for the training model</a:t>
              </a:r>
              <a:endParaRPr kumimoji="0" lang="zh-CN" altLang="en-US"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3.</a:t>
              </a:r>
              <a:r>
                <a:rPr kumimoji="0" lang="zh-CN" altLang="en-US"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Model training</a:t>
              </a:r>
              <a:endParaRPr kumimoji="0" lang="zh-CN" altLang="en-US"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4.</a:t>
              </a:r>
              <a:r>
                <a:rPr kumimoji="0" lang="zh-CN" altLang="en-US"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The trained model identifies and classifies the new input data</a:t>
              </a:r>
              <a:endParaRPr kumimoji="0" lang="zh-CN" altLang="en-US"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
          <p:nvSpPr>
            <p:cNvPr id="20" name="文本框 19"/>
            <p:cNvSpPr txBox="1"/>
            <p:nvPr/>
          </p:nvSpPr>
          <p:spPr>
            <a:xfrm>
              <a:off x="617436" y="2426805"/>
              <a:ext cx="3168238" cy="36830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2800" b="0" i="0" u="none" strike="noStrike" cap="none" spc="0" normalizeH="0" baseline="0">
                  <a:ln>
                    <a:noFill/>
                  </a:ln>
                  <a:blipFill>
                    <a:blip r:embed="rId1"/>
                    <a:stretch>
                      <a:fillRect/>
                    </a:stretch>
                  </a:blipFill>
                  <a:effectLst/>
                  <a:uLnTx/>
                  <a:uFillTx/>
                  <a:latin typeface="+mj-ea"/>
                  <a:ea typeface="+mj-ea"/>
                </a:defRPr>
              </a:lvl1pPr>
            </a:lstStyle>
            <a:p>
              <a:pPr algn="l"/>
              <a:r>
                <a:rPr lang="zh-CN" altLang="en-US" sz="1800">
                  <a:solidFill>
                    <a:srgbClr val="C3A997"/>
                  </a:solidFill>
                </a:rPr>
                <a:t>mobilephone based HAR:UCI-HAR</a:t>
              </a:r>
              <a:endParaRPr lang="zh-CN" altLang="en-US" sz="1800">
                <a:solidFill>
                  <a:srgbClr val="C3A997"/>
                </a:solidFill>
              </a:endParaRPr>
            </a:p>
          </p:txBody>
        </p:sp>
      </p:grpSp>
      <p:sp>
        <p:nvSpPr>
          <p:cNvPr id="11" name="文本框 10"/>
          <p:cNvSpPr txBox="1"/>
          <p:nvPr/>
        </p:nvSpPr>
        <p:spPr>
          <a:xfrm>
            <a:off x="6628130" y="4454525"/>
            <a:ext cx="5206365" cy="1938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The UCI-HAR dataset was developed at the University of California, Irvine, and was collected from 30 volunteers aged 19 to 48 years.Wearing a Samsung Galaxy SII smartphone on their waist, each participant performed six activities.</a:t>
            </a:r>
            <a:endParaRPr kumimoji="0" lang="zh-CN" altLang="en-US" sz="16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
        <p:nvSpPr>
          <p:cNvPr id="3" name="文本框 2"/>
          <p:cNvSpPr txBox="1"/>
          <p:nvPr/>
        </p:nvSpPr>
        <p:spPr>
          <a:xfrm>
            <a:off x="600710" y="1458595"/>
            <a:ext cx="5821045" cy="1753235"/>
          </a:xfrm>
          <a:prstGeom prst="rect">
            <a:avLst/>
          </a:prstGeom>
          <a:noFill/>
        </p:spPr>
        <p:txBody>
          <a:bodyPr wrap="square" rtlCol="0">
            <a:spAutoFit/>
          </a:bodyPr>
          <a:p>
            <a:pPr algn="l">
              <a:lnSpc>
                <a:spcPct val="150000"/>
              </a:lnSpc>
              <a:spcBef>
                <a:spcPts val="0"/>
              </a:spcBef>
              <a:spcAft>
                <a:spcPts val="0"/>
              </a:spcAft>
              <a:buClrTx/>
              <a:buSzTx/>
              <a:buNone/>
              <a:defRPr/>
            </a:pPr>
            <a:r>
              <a:rPr lang="zh-CN" altLang="en-US" noProof="0" dirty="0">
                <a:ln>
                  <a:noFill/>
                </a:ln>
                <a:solidFill>
                  <a:schemeClr val="bg1">
                    <a:lumMod val="95000"/>
                  </a:schemeClr>
                </a:solidFill>
                <a:effectLst/>
                <a:uLnTx/>
                <a:uFillTx/>
                <a:latin typeface="+mn-ea"/>
                <a:cs typeface="萝莉体 第二版" panose="02000500000000000000" pitchFamily="2" charset="-122"/>
              </a:rPr>
              <a:t>Aim:The processed UCI-HAR data set was tested by constructing a CNN model, and the experimental results were obtained, so as to compare the efficiency of the CNN model used in this experiment with other models.</a:t>
            </a:r>
            <a:endParaRPr lang="zh-CN" altLang="en-US" noProof="0" dirty="0">
              <a:ln>
                <a:noFill/>
              </a:ln>
              <a:solidFill>
                <a:schemeClr val="bg1">
                  <a:lumMod val="95000"/>
                </a:schemeClr>
              </a:solidFill>
              <a:effectLst/>
              <a:uLnTx/>
              <a:uFillTx/>
              <a:latin typeface="+mn-ea"/>
              <a:cs typeface="萝莉体 第二版" panose="02000500000000000000"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14650" y="584807"/>
            <a:ext cx="63627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chemeClr val="bg1">
                    <a:lumMod val="95000"/>
                  </a:schemeClr>
                </a:solidFill>
                <a:effectLst/>
                <a:uLnTx/>
                <a:uFillTx/>
                <a:latin typeface="+mj-ea"/>
                <a:ea typeface="+mj-ea"/>
                <a:cs typeface="+mn-cs"/>
              </a:rPr>
              <a:t>这里输入您的标题</a:t>
            </a:r>
            <a:endParaRPr kumimoji="0" lang="en-US" altLang="zh-CN" sz="2800" b="0" i="0" u="none" strike="noStrike" kern="1200" cap="none" spc="0" normalizeH="0" baseline="0" noProof="0" dirty="0">
              <a:ln>
                <a:noFill/>
              </a:ln>
              <a:solidFill>
                <a:schemeClr val="bg1">
                  <a:lumMod val="95000"/>
                </a:schemeClr>
              </a:solidFill>
              <a:effectLst/>
              <a:uLnTx/>
              <a:uFillTx/>
              <a:latin typeface="+mj-ea"/>
              <a:ea typeface="+mj-ea"/>
              <a:cs typeface="+mn-cs"/>
            </a:endParaRPr>
          </a:p>
        </p:txBody>
      </p:sp>
      <p:grpSp>
        <p:nvGrpSpPr>
          <p:cNvPr id="3" name="组合 2"/>
          <p:cNvGrpSpPr/>
          <p:nvPr/>
        </p:nvGrpSpPr>
        <p:grpSpPr>
          <a:xfrm>
            <a:off x="1099293" y="3993300"/>
            <a:ext cx="2672607" cy="1416215"/>
            <a:chOff x="889743" y="2564550"/>
            <a:chExt cx="2672607" cy="1416215"/>
          </a:xfrm>
        </p:grpSpPr>
        <p:sp>
          <p:nvSpPr>
            <p:cNvPr id="19" name="文本框 18"/>
            <p:cNvSpPr txBox="1"/>
            <p:nvPr/>
          </p:nvSpPr>
          <p:spPr>
            <a:xfrm>
              <a:off x="889743" y="2965872"/>
              <a:ext cx="2672607" cy="101489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点击文本框即可进行编辑输入相关内容点击文本框即可进行编辑输入相关内容点击文本框即可</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
          <p:nvSpPr>
            <p:cNvPr id="20" name="文本框 19"/>
            <p:cNvSpPr txBox="1"/>
            <p:nvPr/>
          </p:nvSpPr>
          <p:spPr>
            <a:xfrm>
              <a:off x="889743" y="2564550"/>
              <a:ext cx="2672607" cy="461665"/>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2800" b="0" i="0" u="none" strike="noStrike" cap="none" spc="0" normalizeH="0" baseline="0">
                  <a:ln>
                    <a:noFill/>
                  </a:ln>
                  <a:blipFill>
                    <a:blip r:embed="rId1"/>
                    <a:stretch>
                      <a:fillRect/>
                    </a:stretch>
                  </a:blipFill>
                  <a:effectLst/>
                  <a:uLnTx/>
                  <a:uFillTx/>
                  <a:latin typeface="+mj-ea"/>
                  <a:ea typeface="+mj-ea"/>
                </a:defRPr>
              </a:lvl1pPr>
            </a:lstStyle>
            <a:p>
              <a:r>
                <a:rPr lang="zh-CN" altLang="en-US" sz="2400">
                  <a:solidFill>
                    <a:srgbClr val="C3A997"/>
                  </a:solidFill>
                </a:rPr>
                <a:t>输入您的标题</a:t>
              </a:r>
              <a:endParaRPr lang="zh-CN" altLang="en-US" sz="2400" dirty="0">
                <a:solidFill>
                  <a:srgbClr val="C3A997"/>
                </a:solidFill>
              </a:endParaRPr>
            </a:p>
          </p:txBody>
        </p:sp>
      </p:grpSp>
      <p:grpSp>
        <p:nvGrpSpPr>
          <p:cNvPr id="13" name="组合 12"/>
          <p:cNvGrpSpPr/>
          <p:nvPr/>
        </p:nvGrpSpPr>
        <p:grpSpPr>
          <a:xfrm>
            <a:off x="4759696" y="3993300"/>
            <a:ext cx="2672607" cy="1416215"/>
            <a:chOff x="889743" y="2564550"/>
            <a:chExt cx="2672607" cy="1416215"/>
          </a:xfrm>
        </p:grpSpPr>
        <p:sp>
          <p:nvSpPr>
            <p:cNvPr id="14" name="文本框 13"/>
            <p:cNvSpPr txBox="1"/>
            <p:nvPr/>
          </p:nvSpPr>
          <p:spPr>
            <a:xfrm>
              <a:off x="889743" y="2965872"/>
              <a:ext cx="2672607" cy="101489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点击文本框即可进行编辑输入相关内容点击文本框即可进行编辑输入相关内容点击文本框即可</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
          <p:nvSpPr>
            <p:cNvPr id="15" name="文本框 14"/>
            <p:cNvSpPr txBox="1"/>
            <p:nvPr/>
          </p:nvSpPr>
          <p:spPr>
            <a:xfrm>
              <a:off x="889743" y="2564550"/>
              <a:ext cx="2672607" cy="461665"/>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2800" b="0" i="0" u="none" strike="noStrike" cap="none" spc="0" normalizeH="0" baseline="0">
                  <a:ln>
                    <a:noFill/>
                  </a:ln>
                  <a:blipFill>
                    <a:blip r:embed="rId1"/>
                    <a:stretch>
                      <a:fillRect/>
                    </a:stretch>
                  </a:blipFill>
                  <a:effectLst/>
                  <a:uLnTx/>
                  <a:uFillTx/>
                  <a:latin typeface="+mj-ea"/>
                  <a:ea typeface="+mj-ea"/>
                </a:defRPr>
              </a:lvl1pPr>
            </a:lstStyle>
            <a:p>
              <a:r>
                <a:rPr lang="zh-CN" altLang="en-US" sz="2400">
                  <a:solidFill>
                    <a:srgbClr val="C3A997"/>
                  </a:solidFill>
                </a:rPr>
                <a:t>输入您的标题</a:t>
              </a:r>
              <a:endParaRPr lang="zh-CN" altLang="en-US" sz="2400" dirty="0">
                <a:solidFill>
                  <a:srgbClr val="C3A997"/>
                </a:solidFill>
              </a:endParaRPr>
            </a:p>
          </p:txBody>
        </p:sp>
      </p:grpSp>
      <p:grpSp>
        <p:nvGrpSpPr>
          <p:cNvPr id="16" name="组合 15"/>
          <p:cNvGrpSpPr/>
          <p:nvPr/>
        </p:nvGrpSpPr>
        <p:grpSpPr>
          <a:xfrm>
            <a:off x="8420099" y="3993300"/>
            <a:ext cx="2672607" cy="1416215"/>
            <a:chOff x="889743" y="2564550"/>
            <a:chExt cx="2672607" cy="1416215"/>
          </a:xfrm>
        </p:grpSpPr>
        <p:sp>
          <p:nvSpPr>
            <p:cNvPr id="17" name="文本框 16"/>
            <p:cNvSpPr txBox="1"/>
            <p:nvPr/>
          </p:nvSpPr>
          <p:spPr>
            <a:xfrm>
              <a:off x="889743" y="2965872"/>
              <a:ext cx="2672607" cy="1014893"/>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点击文本框即可进行编辑输入相关内容点击文本框即可进行编辑输入相关内容点击文本框即可</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
          <p:nvSpPr>
            <p:cNvPr id="21" name="文本框 20"/>
            <p:cNvSpPr txBox="1"/>
            <p:nvPr/>
          </p:nvSpPr>
          <p:spPr>
            <a:xfrm>
              <a:off x="889743" y="2564550"/>
              <a:ext cx="2672607" cy="461665"/>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2800" b="0" i="0" u="none" strike="noStrike" cap="none" spc="0" normalizeH="0" baseline="0">
                  <a:ln>
                    <a:noFill/>
                  </a:ln>
                  <a:blipFill>
                    <a:blip r:embed="rId1"/>
                    <a:stretch>
                      <a:fillRect/>
                    </a:stretch>
                  </a:blipFill>
                  <a:effectLst/>
                  <a:uLnTx/>
                  <a:uFillTx/>
                  <a:latin typeface="+mj-ea"/>
                  <a:ea typeface="+mj-ea"/>
                </a:defRPr>
              </a:lvl1pPr>
            </a:lstStyle>
            <a:p>
              <a:r>
                <a:rPr lang="zh-CN" altLang="en-US" sz="2400">
                  <a:solidFill>
                    <a:srgbClr val="C3A997"/>
                  </a:solidFill>
                </a:rPr>
                <a:t>输入您的标题</a:t>
              </a:r>
              <a:endParaRPr lang="zh-CN" altLang="en-US" sz="2400" dirty="0">
                <a:solidFill>
                  <a:srgbClr val="C3A997"/>
                </a:solidFill>
              </a:endParaRPr>
            </a:p>
          </p:txBody>
        </p:sp>
      </p:grpSp>
      <p:pic>
        <p:nvPicPr>
          <p:cNvPr id="22" name="图片 21"/>
          <p:cNvPicPr>
            <a:picLocks noChangeAspect="1"/>
          </p:cNvPicPr>
          <p:nvPr/>
        </p:nvPicPr>
        <p:blipFill>
          <a:blip r:embed="rId2" cstate="print"/>
          <a:stretch>
            <a:fillRect/>
          </a:stretch>
        </p:blipFill>
        <p:spPr>
          <a:xfrm>
            <a:off x="1342980" y="2001746"/>
            <a:ext cx="1933620" cy="1725907"/>
          </a:xfrm>
          <a:prstGeom prst="rect">
            <a:avLst/>
          </a:prstGeom>
        </p:spPr>
      </p:pic>
      <p:pic>
        <p:nvPicPr>
          <p:cNvPr id="23" name="图片 22"/>
          <p:cNvPicPr>
            <a:picLocks noChangeAspect="1"/>
          </p:cNvPicPr>
          <p:nvPr/>
        </p:nvPicPr>
        <p:blipFill>
          <a:blip r:embed="rId3" cstate="print"/>
          <a:stretch>
            <a:fillRect/>
          </a:stretch>
        </p:blipFill>
        <p:spPr>
          <a:xfrm>
            <a:off x="4759696" y="1951203"/>
            <a:ext cx="2677602" cy="2061754"/>
          </a:xfrm>
          <a:prstGeom prst="rect">
            <a:avLst/>
          </a:prstGeom>
        </p:spPr>
      </p:pic>
      <p:pic>
        <p:nvPicPr>
          <p:cNvPr id="24" name="图片 23"/>
          <p:cNvPicPr>
            <a:picLocks noChangeAspect="1"/>
          </p:cNvPicPr>
          <p:nvPr/>
        </p:nvPicPr>
        <p:blipFill>
          <a:blip r:embed="rId4" cstate="print"/>
          <a:stretch>
            <a:fillRect/>
          </a:stretch>
        </p:blipFill>
        <p:spPr>
          <a:xfrm flipH="1">
            <a:off x="8669885" y="2066732"/>
            <a:ext cx="2173033" cy="17259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63428" y="2763305"/>
            <a:ext cx="2672607" cy="4047492"/>
            <a:chOff x="889743" y="2564550"/>
            <a:chExt cx="2672607" cy="4047492"/>
          </a:xfrm>
        </p:grpSpPr>
        <p:sp>
          <p:nvSpPr>
            <p:cNvPr id="19" name="文本框 18"/>
            <p:cNvSpPr txBox="1"/>
            <p:nvPr/>
          </p:nvSpPr>
          <p:spPr>
            <a:xfrm>
              <a:off x="889743" y="2965872"/>
              <a:ext cx="2672607" cy="3646170"/>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Convolutional Neural Network (CNN) is a biologically heuristic trainable framework that can automatically learn the feature representation of data.CNN is a multi-layer supervised learning neural network, which is generally composed of convolution layer, nonlinear activation layer, pooling layer and full connection layer, etc.</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
          <p:nvSpPr>
            <p:cNvPr id="20" name="文本框 19"/>
            <p:cNvSpPr txBox="1"/>
            <p:nvPr/>
          </p:nvSpPr>
          <p:spPr>
            <a:xfrm>
              <a:off x="889743" y="2564550"/>
              <a:ext cx="2672607" cy="460375"/>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2800" b="0" i="0" u="none" strike="noStrike" cap="none" spc="0" normalizeH="0" baseline="0">
                  <a:ln>
                    <a:noFill/>
                  </a:ln>
                  <a:blipFill>
                    <a:blip r:embed="rId1"/>
                    <a:stretch>
                      <a:fillRect/>
                    </a:stretch>
                  </a:blipFill>
                  <a:effectLst/>
                  <a:uLnTx/>
                  <a:uFillTx/>
                  <a:latin typeface="+mj-ea"/>
                  <a:ea typeface="+mj-ea"/>
                </a:defRPr>
              </a:lvl1pPr>
            </a:lstStyle>
            <a:p>
              <a:r>
                <a:rPr lang="zh-CN" altLang="en-US" sz="2400">
                  <a:solidFill>
                    <a:srgbClr val="C3A997"/>
                  </a:solidFill>
                </a:rPr>
                <a:t>Model：CNN</a:t>
              </a:r>
              <a:endParaRPr lang="zh-CN" altLang="en-US" sz="2400">
                <a:solidFill>
                  <a:srgbClr val="C3A997"/>
                </a:solidFill>
              </a:endParaRPr>
            </a:p>
          </p:txBody>
        </p:sp>
      </p:grpSp>
      <p:grpSp>
        <p:nvGrpSpPr>
          <p:cNvPr id="13" name="组合 12"/>
          <p:cNvGrpSpPr/>
          <p:nvPr/>
        </p:nvGrpSpPr>
        <p:grpSpPr>
          <a:xfrm>
            <a:off x="4869551" y="2763305"/>
            <a:ext cx="2672607" cy="3724277"/>
            <a:chOff x="889743" y="2564550"/>
            <a:chExt cx="2672607" cy="3724277"/>
          </a:xfrm>
        </p:grpSpPr>
        <p:sp>
          <p:nvSpPr>
            <p:cNvPr id="14" name="文本框 13"/>
            <p:cNvSpPr txBox="1"/>
            <p:nvPr/>
          </p:nvSpPr>
          <p:spPr>
            <a:xfrm>
              <a:off x="889743" y="2965872"/>
              <a:ext cx="2672607" cy="332295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CNN is an improved multi-layer perceptron. The most prominent feature of CNN is that it adopts the operation mode of local connection and weight sharing. On the one hand, it reduces the number of weights to facilitate network optimization, and on the other hand, it reduces the possibility of over-fitting.</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
          <p:nvSpPr>
            <p:cNvPr id="15" name="文本框 14"/>
            <p:cNvSpPr txBox="1"/>
            <p:nvPr/>
          </p:nvSpPr>
          <p:spPr>
            <a:xfrm>
              <a:off x="889743" y="2564550"/>
              <a:ext cx="2672607" cy="460375"/>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2800" b="0" i="0" u="none" strike="noStrike" cap="none" spc="0" normalizeH="0" baseline="0">
                  <a:ln>
                    <a:noFill/>
                  </a:ln>
                  <a:blipFill>
                    <a:blip r:embed="rId1"/>
                    <a:stretch>
                      <a:fillRect/>
                    </a:stretch>
                  </a:blipFill>
                  <a:effectLst/>
                  <a:uLnTx/>
                  <a:uFillTx/>
                  <a:latin typeface="+mj-ea"/>
                  <a:ea typeface="+mj-ea"/>
                </a:defRPr>
              </a:lvl1pPr>
            </a:lstStyle>
            <a:p>
              <a:r>
                <a:rPr lang="zh-CN" altLang="en-US" sz="2400">
                  <a:solidFill>
                    <a:srgbClr val="C3A997"/>
                  </a:solidFill>
                </a:rPr>
                <a:t>Advantages</a:t>
              </a:r>
              <a:endParaRPr lang="zh-CN" altLang="en-US" sz="2400">
                <a:solidFill>
                  <a:srgbClr val="C3A997"/>
                </a:solidFill>
              </a:endParaRPr>
            </a:p>
          </p:txBody>
        </p:sp>
      </p:grpSp>
      <p:grpSp>
        <p:nvGrpSpPr>
          <p:cNvPr id="16" name="组合 15"/>
          <p:cNvGrpSpPr/>
          <p:nvPr/>
        </p:nvGrpSpPr>
        <p:grpSpPr>
          <a:xfrm>
            <a:off x="8475344" y="2763305"/>
            <a:ext cx="2672607" cy="3077847"/>
            <a:chOff x="889743" y="2564550"/>
            <a:chExt cx="2672607" cy="3077847"/>
          </a:xfrm>
        </p:grpSpPr>
        <p:sp>
          <p:nvSpPr>
            <p:cNvPr id="17" name="文本框 16"/>
            <p:cNvSpPr txBox="1"/>
            <p:nvPr/>
          </p:nvSpPr>
          <p:spPr>
            <a:xfrm>
              <a:off x="889743" y="2965872"/>
              <a:ext cx="2672607" cy="2676525"/>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Create a CNN model.</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Configure experiment environment: software, hardware.</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Train the CNN model with the training data from the UCI-HAR data set.</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Through the experiment to the highest accuracy.</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sp>
          <p:nvSpPr>
            <p:cNvPr id="21" name="文本框 20"/>
            <p:cNvSpPr txBox="1"/>
            <p:nvPr/>
          </p:nvSpPr>
          <p:spPr>
            <a:xfrm>
              <a:off x="889743" y="2564550"/>
              <a:ext cx="2672607" cy="460375"/>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defRPr kumimoji="0" sz="2800" b="0" i="0" u="none" strike="noStrike" cap="none" spc="0" normalizeH="0" baseline="0">
                  <a:ln>
                    <a:noFill/>
                  </a:ln>
                  <a:blipFill>
                    <a:blip r:embed="rId1"/>
                    <a:stretch>
                      <a:fillRect/>
                    </a:stretch>
                  </a:blipFill>
                  <a:effectLst/>
                  <a:uLnTx/>
                  <a:uFillTx/>
                  <a:latin typeface="+mj-ea"/>
                  <a:ea typeface="+mj-ea"/>
                </a:defRPr>
              </a:lvl1pPr>
            </a:lstStyle>
            <a:p>
              <a:r>
                <a:rPr lang="en-US" altLang="zh-CN" sz="2400">
                  <a:solidFill>
                    <a:srgbClr val="C3A997"/>
                  </a:solidFill>
                </a:rPr>
                <a:t>My task</a:t>
              </a:r>
              <a:endParaRPr lang="en-US" altLang="zh-CN" sz="2400" dirty="0">
                <a:solidFill>
                  <a:srgbClr val="C3A997"/>
                </a:solidFill>
              </a:endParaRPr>
            </a:p>
          </p:txBody>
        </p:sp>
      </p:grpSp>
      <p:pic>
        <p:nvPicPr>
          <p:cNvPr id="6" name="图片 5" descr="黑暗中的灯光&#10;&#10;描述已自动生成"/>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Lst>
          </a:blip>
          <a:srcRect l="-4460"/>
          <a:stretch>
            <a:fillRect/>
          </a:stretch>
        </p:blipFill>
        <p:spPr>
          <a:xfrm>
            <a:off x="1766042" y="1353136"/>
            <a:ext cx="1339108" cy="1339108"/>
          </a:xfrm>
          <a:prstGeom prst="ellipse">
            <a:avLst/>
          </a:prstGeom>
        </p:spPr>
      </p:pic>
      <p:pic>
        <p:nvPicPr>
          <p:cNvPr id="26" name="图片 25" descr="黑暗中的灯光&#10;&#10;描述已自动生成"/>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a:stretch>
            <a:fillRect/>
          </a:stretch>
        </p:blipFill>
        <p:spPr>
          <a:xfrm>
            <a:off x="5426445" y="1353136"/>
            <a:ext cx="1339108" cy="1339108"/>
          </a:xfrm>
          <a:prstGeom prst="ellipse">
            <a:avLst/>
          </a:prstGeom>
        </p:spPr>
      </p:pic>
      <p:pic>
        <p:nvPicPr>
          <p:cNvPr id="27" name="图片 26" descr="黑暗中的灯光&#10;&#10;描述已自动生成"/>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Lst>
          </a:blip>
          <a:srcRect r="-6272"/>
          <a:stretch>
            <a:fillRect/>
          </a:stretch>
        </p:blipFill>
        <p:spPr>
          <a:xfrm>
            <a:off x="9142093" y="1424256"/>
            <a:ext cx="1339108" cy="1339108"/>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14650" y="584807"/>
            <a:ext cx="636270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chemeClr val="bg1">
                    <a:lumMod val="95000"/>
                  </a:schemeClr>
                </a:solidFill>
                <a:effectLst/>
                <a:uLnTx/>
                <a:uFillTx/>
                <a:latin typeface="+mj-ea"/>
                <a:ea typeface="+mj-ea"/>
                <a:cs typeface="+mn-cs"/>
              </a:rPr>
              <a:t>Schedule</a:t>
            </a:r>
            <a:endParaRPr kumimoji="0" lang="en-US" altLang="zh-CN" sz="2800" b="0" i="0" u="none" strike="noStrike" kern="1200" cap="none" spc="0" normalizeH="0" baseline="0" noProof="0" dirty="0">
              <a:ln>
                <a:noFill/>
              </a:ln>
              <a:solidFill>
                <a:schemeClr val="bg1">
                  <a:lumMod val="95000"/>
                </a:schemeClr>
              </a:solidFill>
              <a:effectLst/>
              <a:uLnTx/>
              <a:uFillTx/>
              <a:latin typeface="+mj-ea"/>
              <a:ea typeface="+mj-ea"/>
              <a:cs typeface="+mn-cs"/>
            </a:endParaRPr>
          </a:p>
        </p:txBody>
      </p:sp>
      <p:pic>
        <p:nvPicPr>
          <p:cNvPr id="3" name="图片 2"/>
          <p:cNvPicPr>
            <a:picLocks noChangeAspect="1"/>
          </p:cNvPicPr>
          <p:nvPr/>
        </p:nvPicPr>
        <p:blipFill>
          <a:blip r:embed="rId1"/>
          <a:stretch>
            <a:fillRect/>
          </a:stretch>
        </p:blipFill>
        <p:spPr>
          <a:xfrm>
            <a:off x="1341120" y="2048510"/>
            <a:ext cx="9509760" cy="39547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14650" y="584807"/>
            <a:ext cx="636270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a:ln>
                  <a:noFill/>
                </a:ln>
                <a:solidFill>
                  <a:schemeClr val="bg1">
                    <a:lumMod val="95000"/>
                  </a:schemeClr>
                </a:solidFill>
                <a:effectLst/>
                <a:uLnTx/>
                <a:uFillTx/>
                <a:latin typeface="+mj-ea"/>
                <a:ea typeface="+mj-ea"/>
                <a:cs typeface="+mn-cs"/>
              </a:rPr>
              <a:t>Reference</a:t>
            </a:r>
            <a:endParaRPr kumimoji="0" lang="en-US" altLang="zh-CN" sz="2800" b="0" i="0" u="none" strike="noStrike" kern="1200" cap="none" spc="0" normalizeH="0" baseline="0" noProof="0" dirty="0">
              <a:ln>
                <a:noFill/>
              </a:ln>
              <a:solidFill>
                <a:schemeClr val="bg1">
                  <a:lumMod val="95000"/>
                </a:schemeClr>
              </a:solidFill>
              <a:effectLst/>
              <a:uLnTx/>
              <a:uFillTx/>
              <a:latin typeface="+mj-ea"/>
              <a:ea typeface="+mj-ea"/>
              <a:cs typeface="+mn-cs"/>
            </a:endParaRPr>
          </a:p>
        </p:txBody>
      </p:sp>
      <p:sp>
        <p:nvSpPr>
          <p:cNvPr id="19" name="文本框 18"/>
          <p:cNvSpPr txBox="1"/>
          <p:nvPr/>
        </p:nvSpPr>
        <p:spPr>
          <a:xfrm>
            <a:off x="467995" y="1730375"/>
            <a:ext cx="5665470" cy="4615815"/>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Shuvo, M. M. H., Ahmed, N., Nouduri, K., &amp; Palaniappan, K. (2020, October). A Hybrid Approach for Human Activity Recognition with Support Vector Machine and 1D Convolutional Neural Network. In 2020 IEEE Applied Imagery Pattern Recognition Workshop (AIPR) (pp. 1-5). IEEE.</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Lee, S. M., Yoon, S. M., &amp; Cho, H. (2017, February). Human activity recognition from accelerometer data using Convolutional Neural Network. In 2017 ieee international conference on big data and smart computing (bigcomp) (pp. 131-134). IEEE.</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Vrigkas, M., Nikou, C., &amp; Kakadiaris, I. A. (2015). A review of human activity recognition methods. Frontiers in Robotics and AI, 2, 28.</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a:p>
            <a:pPr marL="0" marR="0" lvl="0" indent="0"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rPr>
              <a:t>Wang L T. (2018). Research on Human Activity Recognition Based on Smartphone Sensor Data (Master's Thesis, Yanshan University).</a:t>
            </a:r>
            <a:endParaRPr kumimoji="0" lang="zh-CN" altLang="en-US" sz="1400" b="0" i="0" u="none" strike="noStrike" kern="1200" cap="none" spc="0" normalizeH="0" baseline="0" noProof="0" dirty="0">
              <a:ln>
                <a:noFill/>
              </a:ln>
              <a:solidFill>
                <a:schemeClr val="bg1">
                  <a:lumMod val="95000"/>
                </a:schemeClr>
              </a:solidFill>
              <a:effectLst/>
              <a:uLnTx/>
              <a:uFillTx/>
              <a:latin typeface="+mn-ea"/>
              <a:cs typeface="萝莉体 第二版" panose="02000500000000000000" pitchFamily="2" charset="-122"/>
            </a:endParaRPr>
          </a:p>
        </p:txBody>
      </p:sp>
      <p:pic>
        <p:nvPicPr>
          <p:cNvPr id="6" name="图片 5" descr="图片包含 桌子, 游戏机, 房间, 钟表&#10;&#10;描述已自动生成"/>
          <p:cNvPicPr>
            <a:picLocks noChangeAspect="1"/>
          </p:cNvPicPr>
          <p:nvPr/>
        </p:nvPicPr>
        <p:blipFill>
          <a:blip r:embed="rId1" cstate="print"/>
          <a:stretch>
            <a:fillRect/>
          </a:stretch>
        </p:blipFill>
        <p:spPr>
          <a:xfrm>
            <a:off x="6720732" y="858467"/>
            <a:ext cx="5772150" cy="577215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教育">
      <a:majorFont>
        <a:latin typeface="等线 Light"/>
        <a:ea typeface="汉仪书魂体简"/>
        <a:cs typeface=""/>
      </a:majorFont>
      <a:minorFont>
        <a:latin typeface="Arial"/>
        <a:ea typeface="汉仪中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3757</Words>
  <Application>WPS 演示</Application>
  <PresentationFormat>宽屏</PresentationFormat>
  <Paragraphs>82</Paragraphs>
  <Slides>10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宋体</vt:lpstr>
      <vt:lpstr>Wingdings</vt:lpstr>
      <vt:lpstr>汉仪书魂体简</vt:lpstr>
      <vt:lpstr>汉仪菱心体简</vt:lpstr>
      <vt:lpstr>微软雅黑</vt:lpstr>
      <vt:lpstr>萝莉体 第二版</vt:lpstr>
      <vt:lpstr>汉仪中等线</vt:lpstr>
      <vt:lpstr>Arial Unicode MS</vt:lpstr>
      <vt:lpstr>等线 Light</vt:lpstr>
      <vt:lpstr>Calibri</vt:lpstr>
      <vt:lpstr>汉仪书魂体简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亮 邓</dc:creator>
  <cp:lastModifiedBy>WPS_1496216944</cp:lastModifiedBy>
  <cp:revision>3</cp:revision>
  <dcterms:created xsi:type="dcterms:W3CDTF">2019-12-18T10:47:00Z</dcterms:created>
  <dcterms:modified xsi:type="dcterms:W3CDTF">2021-06-15T10:00:53Z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